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9"/>
  </p:notesMasterIdLst>
  <p:handoutMasterIdLst>
    <p:handoutMasterId r:id="rId40"/>
  </p:handoutMasterIdLst>
  <p:sldIdLst>
    <p:sldId id="436" r:id="rId2"/>
    <p:sldId id="256" r:id="rId3"/>
    <p:sldId id="555" r:id="rId4"/>
    <p:sldId id="577" r:id="rId5"/>
    <p:sldId id="579" r:id="rId6"/>
    <p:sldId id="581" r:id="rId7"/>
    <p:sldId id="534" r:id="rId8"/>
    <p:sldId id="556" r:id="rId9"/>
    <p:sldId id="571" r:id="rId10"/>
    <p:sldId id="572" r:id="rId11"/>
    <p:sldId id="578" r:id="rId12"/>
    <p:sldId id="580" r:id="rId13"/>
    <p:sldId id="573" r:id="rId14"/>
    <p:sldId id="575" r:id="rId15"/>
    <p:sldId id="576" r:id="rId16"/>
    <p:sldId id="565" r:id="rId17"/>
    <p:sldId id="566" r:id="rId18"/>
    <p:sldId id="569" r:id="rId19"/>
    <p:sldId id="570" r:id="rId20"/>
    <p:sldId id="557" r:id="rId21"/>
    <p:sldId id="558" r:id="rId22"/>
    <p:sldId id="560" r:id="rId23"/>
    <p:sldId id="561" r:id="rId24"/>
    <p:sldId id="562" r:id="rId25"/>
    <p:sldId id="563" r:id="rId26"/>
    <p:sldId id="564" r:id="rId27"/>
    <p:sldId id="559" r:id="rId28"/>
    <p:sldId id="582" r:id="rId29"/>
    <p:sldId id="583" r:id="rId30"/>
    <p:sldId id="584" r:id="rId31"/>
    <p:sldId id="585" r:id="rId32"/>
    <p:sldId id="586" r:id="rId33"/>
    <p:sldId id="587" r:id="rId34"/>
    <p:sldId id="588" r:id="rId35"/>
    <p:sldId id="590" r:id="rId36"/>
    <p:sldId id="591" r:id="rId37"/>
    <p:sldId id="589" r:id="rId38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6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3381" autoAdjust="0"/>
  </p:normalViewPr>
  <p:slideViewPr>
    <p:cSldViewPr>
      <p:cViewPr varScale="1">
        <p:scale>
          <a:sx n="73" d="100"/>
          <a:sy n="73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Всего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9784</a:t>
            </a:r>
            <a:r>
              <a:rPr lang="ru-RU" dirty="0" smtClean="0"/>
              <a:t> </a:t>
            </a:r>
            <a:r>
              <a:rPr lang="ru-RU" dirty="0" err="1" smtClean="0"/>
              <a:t>т.р</a:t>
            </a:r>
            <a:r>
              <a:rPr lang="ru-RU" dirty="0" smtClean="0"/>
              <a:t>.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сумма(т.р.)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0284980338410953E-2"/>
                  <c:y val="-0.253909843606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566535589406376E-3"/>
                  <c:y val="-0.20975160993560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5708169486757961E-3"/>
                  <c:y val="-0.11407543698252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11775528978840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42747050761643E-2"/>
                  <c:y val="-0.250229990800367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налоги на прибыль,доходы</c:v>
                </c:pt>
                <c:pt idx="2">
                  <c:v>налоги на имущество</c:v>
                </c:pt>
                <c:pt idx="3">
                  <c:v>доходы от исп. имущества,наход.в гос. и мун.собственности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9689</c:v>
                </c:pt>
                <c:pt idx="1">
                  <c:v>7100</c:v>
                </c:pt>
                <c:pt idx="2">
                  <c:v>1330</c:v>
                </c:pt>
                <c:pt idx="3">
                  <c:v>1259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477952"/>
        <c:axId val="27713920"/>
        <c:axId val="0"/>
      </c:bar3DChart>
      <c:catAx>
        <c:axId val="76477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400" b="0"/>
            </a:pPr>
            <a:endParaRPr lang="ru-RU"/>
          </a:p>
        </c:txPr>
        <c:crossAx val="27713920"/>
        <c:crosses val="autoZero"/>
        <c:auto val="1"/>
        <c:lblAlgn val="ctr"/>
        <c:lblOffset val="100"/>
        <c:noMultiLvlLbl val="0"/>
      </c:catAx>
      <c:valAx>
        <c:axId val="277139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64779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5565702171528E-2"/>
          <c:y val="2.2926836313220299E-2"/>
          <c:w val="0.93567916406373819"/>
          <c:h val="0.835714529541975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Начислено 2010</c:v>
                </c:pt>
              </c:strCache>
            </c:strRef>
          </c:tx>
          <c:dLbls>
            <c:dLbl>
              <c:idx val="0"/>
              <c:layout>
                <c:manualLayout>
                  <c:x val="-4.1923848169875433E-2"/>
                  <c:y val="2.376333366265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260797980552264E-2"/>
                  <c:y val="-3.0892333761447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456499368922587E-3"/>
                  <c:y val="-2.6139667028917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010849432030321E-2"/>
                  <c:y val="-3.8021333860243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347799242707108E-2"/>
                  <c:y val="-4.039766722650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7825997475690338E-3"/>
                  <c:y val="-2.6139667028917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793449179599301E-2"/>
                  <c:y val="-3.0892333761447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130398990276132E-2"/>
                  <c:y val="-3.0892333761447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793449179599353E-2"/>
                  <c:y val="-4.277400059277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9032548296090971E-2"/>
                  <c:y val="3.3268667127712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6141248422306489E-2"/>
                  <c:y val="4.7526667325303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5902149305814847E-2"/>
                  <c:y val="3.802133386024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11.95</c:v>
                </c:pt>
                <c:pt idx="1">
                  <c:v>10.5</c:v>
                </c:pt>
                <c:pt idx="2">
                  <c:v>10.7</c:v>
                </c:pt>
                <c:pt idx="3">
                  <c:v>10.7</c:v>
                </c:pt>
                <c:pt idx="4">
                  <c:v>11.3</c:v>
                </c:pt>
                <c:pt idx="5">
                  <c:v>12.7</c:v>
                </c:pt>
                <c:pt idx="6">
                  <c:v>12.2</c:v>
                </c:pt>
                <c:pt idx="7">
                  <c:v>13.1</c:v>
                </c:pt>
                <c:pt idx="8">
                  <c:v>11.2</c:v>
                </c:pt>
                <c:pt idx="9">
                  <c:v>10.8</c:v>
                </c:pt>
                <c:pt idx="10">
                  <c:v>11</c:v>
                </c:pt>
                <c:pt idx="11">
                  <c:v>8.3000000000000007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Оплачено 2010</c:v>
                </c:pt>
              </c:strCache>
            </c:strRef>
          </c:tx>
          <c:marker>
            <c:spPr>
              <a:solidFill>
                <a:srgbClr val="FFC000"/>
              </a:solidFill>
            </c:spPr>
          </c:marker>
          <c:dLbls>
            <c:dLbl>
              <c:idx val="1"/>
              <c:layout>
                <c:manualLayout>
                  <c:x val="-2.8912998737845159E-2"/>
                  <c:y val="5.2279334057834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249948548521958E-2"/>
                  <c:y val="4.277400059277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586898359198678E-2"/>
                  <c:y val="4.039766722650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695598485414224E-2"/>
                  <c:y val="4.277400059277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358648674737414E-2"/>
                  <c:y val="4.5150333959038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021698864060604E-2"/>
                  <c:y val="5.2279334057834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358648674737414E-2"/>
                  <c:y val="4.039766722650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793449179599353E-2"/>
                  <c:y val="5.2279334057834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7.2282496844612966E-3"/>
                  <c:y val="-4.039766722650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467348800952925E-2"/>
                  <c:y val="-4.039766722650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8.1</c:v>
                </c:pt>
                <c:pt idx="1">
                  <c:v>10.3</c:v>
                </c:pt>
                <c:pt idx="2">
                  <c:v>10.6</c:v>
                </c:pt>
                <c:pt idx="3">
                  <c:v>10.6</c:v>
                </c:pt>
                <c:pt idx="4">
                  <c:v>11.3</c:v>
                </c:pt>
                <c:pt idx="5">
                  <c:v>11.05</c:v>
                </c:pt>
                <c:pt idx="6">
                  <c:v>12</c:v>
                </c:pt>
                <c:pt idx="7">
                  <c:v>12</c:v>
                </c:pt>
                <c:pt idx="8">
                  <c:v>12.1</c:v>
                </c:pt>
                <c:pt idx="9">
                  <c:v>11.6</c:v>
                </c:pt>
                <c:pt idx="10">
                  <c:v>11.2</c:v>
                </c:pt>
                <c:pt idx="11">
                  <c:v>11.8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marker val="1"/>
        <c:smooth val="0"/>
        <c:axId val="25695744"/>
        <c:axId val="25697280"/>
      </c:lineChart>
      <c:catAx>
        <c:axId val="25695744"/>
        <c:scaling>
          <c:orientation val="minMax"/>
        </c:scaling>
        <c:delete val="0"/>
        <c:axPos val="b"/>
        <c:majorTickMark val="none"/>
        <c:minorTickMark val="none"/>
        <c:tickLblPos val="nextTo"/>
        <c:crossAx val="25697280"/>
        <c:crosses val="autoZero"/>
        <c:auto val="1"/>
        <c:lblAlgn val="ctr"/>
        <c:lblOffset val="100"/>
        <c:noMultiLvlLbl val="0"/>
      </c:catAx>
      <c:valAx>
        <c:axId val="256972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5695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8473211537515881E-2"/>
          <c:y val="0.5767805199419046"/>
          <c:w val="0.22064237853353272"/>
          <c:h val="0.119950548485760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сбора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-1.6033572027350503E-2"/>
                  <c:y val="-8.81846461504278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491169484382361E-2"/>
                  <c:y val="1.1023080768803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574826855785544E-3"/>
                  <c:y val="-3.0864626152649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575974570318632E-3"/>
                  <c:y val="2.2046161537606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575974570318632E-3"/>
                  <c:y val="-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4575974570318632E-3"/>
                  <c:y val="-1.7636929230085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4.4092323075213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3727923710956433E-3"/>
                  <c:y val="-1.5432313076324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4575974570318632E-3"/>
                  <c:y val="-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4.4092323075213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4575974570318632E-3"/>
                  <c:y val="-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1.4575974570318632E-3"/>
                  <c:y val="2.2046161537606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4.3727923710955895E-3"/>
                  <c:y val="-2.2046161537606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4.3727923710955904E-3"/>
                  <c:y val="-8.81846461504278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9151949140636198E-3"/>
                  <c:y val="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4575974570318632E-3"/>
                  <c:y val="-4.4092323075213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7.2879872851593164E-3"/>
                  <c:y val="-4.4092323075213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151949140637265E-3"/>
                  <c:y val="-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Лист1!$A$2:$A$24</c:f>
              <c:strCache>
                <c:ptCount val="23"/>
                <c:pt idx="0">
                  <c:v>Калмиинское</c:v>
                </c:pt>
                <c:pt idx="1">
                  <c:v>Комсомольское</c:v>
                </c:pt>
                <c:pt idx="2">
                  <c:v>Староабдуловское</c:v>
                </c:pt>
                <c:pt idx="3">
                  <c:v>Мелекесское</c:v>
                </c:pt>
                <c:pt idx="4">
                  <c:v>Кузкеевское</c:v>
                </c:pt>
                <c:pt idx="5">
                  <c:v>Семекеевское</c:v>
                </c:pt>
                <c:pt idx="6">
                  <c:v>Новотроицкое</c:v>
                </c:pt>
                <c:pt idx="7">
                  <c:v>Бетькинское</c:v>
                </c:pt>
                <c:pt idx="8">
                  <c:v>Малошильнинское</c:v>
                </c:pt>
                <c:pt idx="9">
                  <c:v>Азьмушкинское</c:v>
                </c:pt>
                <c:pt idx="10">
                  <c:v>Бурдинское</c:v>
                </c:pt>
                <c:pt idx="11">
                  <c:v>Биклянское</c:v>
                </c:pt>
                <c:pt idx="12">
                  <c:v>Круглопольское</c:v>
                </c:pt>
                <c:pt idx="13">
                  <c:v>Иштеряковское</c:v>
                </c:pt>
                <c:pt idx="14">
                  <c:v>Нижнесуыксинское</c:v>
                </c:pt>
                <c:pt idx="15">
                  <c:v>Шильнебашское</c:v>
                </c:pt>
                <c:pt idx="16">
                  <c:v>Князевское</c:v>
                </c:pt>
                <c:pt idx="17">
                  <c:v>Тл.Тамакское</c:v>
                </c:pt>
                <c:pt idx="18">
                  <c:v>Калмашское</c:v>
                </c:pt>
                <c:pt idx="19">
                  <c:v>Яна.Булякское</c:v>
                </c:pt>
                <c:pt idx="20">
                  <c:v>Стародрюшское</c:v>
                </c:pt>
                <c:pt idx="21">
                  <c:v>Мусабай-Заводское</c:v>
                </c:pt>
                <c:pt idx="22">
                  <c:v>Биюрганское</c:v>
                </c:pt>
              </c:strCache>
            </c:strRef>
          </c:cat>
          <c:val>
            <c:numRef>
              <c:f>Лист1!$B$2:$B$24</c:f>
              <c:numCache>
                <c:formatCode>General</c:formatCode>
                <c:ptCount val="23"/>
                <c:pt idx="0">
                  <c:v>107</c:v>
                </c:pt>
                <c:pt idx="1">
                  <c:v>106</c:v>
                </c:pt>
                <c:pt idx="2">
                  <c:v>105</c:v>
                </c:pt>
                <c:pt idx="3">
                  <c:v>102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99</c:v>
                </c:pt>
                <c:pt idx="8">
                  <c:v>99.4</c:v>
                </c:pt>
                <c:pt idx="9">
                  <c:v>99</c:v>
                </c:pt>
                <c:pt idx="10">
                  <c:v>99</c:v>
                </c:pt>
                <c:pt idx="11">
                  <c:v>99</c:v>
                </c:pt>
                <c:pt idx="12">
                  <c:v>98</c:v>
                </c:pt>
                <c:pt idx="13">
                  <c:v>98</c:v>
                </c:pt>
                <c:pt idx="14">
                  <c:v>98</c:v>
                </c:pt>
                <c:pt idx="15">
                  <c:v>98</c:v>
                </c:pt>
                <c:pt idx="16">
                  <c:v>98</c:v>
                </c:pt>
                <c:pt idx="17">
                  <c:v>98</c:v>
                </c:pt>
                <c:pt idx="18">
                  <c:v>97</c:v>
                </c:pt>
                <c:pt idx="19">
                  <c:v>96</c:v>
                </c:pt>
                <c:pt idx="20">
                  <c:v>95</c:v>
                </c:pt>
                <c:pt idx="21">
                  <c:v>93</c:v>
                </c:pt>
                <c:pt idx="22">
                  <c:v>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430720"/>
        <c:axId val="70432256"/>
      </c:barChart>
      <c:catAx>
        <c:axId val="70430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70432256"/>
        <c:crosses val="autoZero"/>
        <c:auto val="1"/>
        <c:lblAlgn val="ctr"/>
        <c:lblOffset val="100"/>
        <c:noMultiLvlLbl val="0"/>
      </c:catAx>
      <c:valAx>
        <c:axId val="704322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0430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сбора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1.6033572027350503E-2"/>
                  <c:y val="-8.81846461504278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8303898281274504E-3"/>
                  <c:y val="-2.2046161537606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722311347163251E-17"/>
                  <c:y val="1.5432313076324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574826855785544E-3"/>
                  <c:y val="-3.0864626152649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575974570318632E-3"/>
                  <c:y val="2.2046161537606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3.9683090767692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4575974570318632E-3"/>
                  <c:y val="-1.7636929230085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2031821992230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9151949140637265E-3"/>
                  <c:y val="3.9683090767692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4575974570318632E-3"/>
                  <c:y val="2.8660009998889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4575974570318632E-3"/>
                  <c:y val="-1.1023080768803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3.7478474613931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4575974570318632E-3"/>
                  <c:y val="2.866000999888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1.4575974570318632E-3"/>
                  <c:y val="2.2046161537606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5.8303898281274504E-3"/>
                  <c:y val="4.6296939228974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4.3727923710955904E-3"/>
                  <c:y val="-8.81846461504278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3727923710956997E-3"/>
                  <c:y val="2.6455393845128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4575974570318632E-3"/>
                  <c:y val="3.9683090767692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"/>
                  <c:y val="1.763692923008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151949140638336E-3"/>
                  <c:y val="4.4092323075213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Лист1!$A$2:$A$24</c:f>
              <c:strCache>
                <c:ptCount val="23"/>
                <c:pt idx="0">
                  <c:v>Мусабай-Заводское</c:v>
                </c:pt>
                <c:pt idx="1">
                  <c:v>Биюрганское</c:v>
                </c:pt>
                <c:pt idx="2">
                  <c:v>Тл.Тамакское</c:v>
                </c:pt>
                <c:pt idx="3">
                  <c:v>Семекеевское</c:v>
                </c:pt>
                <c:pt idx="4">
                  <c:v>Яна.Булякское</c:v>
                </c:pt>
                <c:pt idx="5">
                  <c:v>Кузкеевское</c:v>
                </c:pt>
                <c:pt idx="6">
                  <c:v>Стародрюшское</c:v>
                </c:pt>
                <c:pt idx="7">
                  <c:v>Нижнесуыксинское</c:v>
                </c:pt>
                <c:pt idx="8">
                  <c:v>Малошильнинское</c:v>
                </c:pt>
                <c:pt idx="9">
                  <c:v>Калмиинское</c:v>
                </c:pt>
                <c:pt idx="10">
                  <c:v>Калмашское</c:v>
                </c:pt>
                <c:pt idx="11">
                  <c:v>Мелекесское</c:v>
                </c:pt>
                <c:pt idx="12">
                  <c:v>Староабдуловское</c:v>
                </c:pt>
                <c:pt idx="13">
                  <c:v>Бетькинское</c:v>
                </c:pt>
                <c:pt idx="14">
                  <c:v>Комсомольское</c:v>
                </c:pt>
                <c:pt idx="15">
                  <c:v>Князевское</c:v>
                </c:pt>
                <c:pt idx="16">
                  <c:v>Новотроицкое</c:v>
                </c:pt>
                <c:pt idx="17">
                  <c:v>Биклянское</c:v>
                </c:pt>
                <c:pt idx="18">
                  <c:v>Шильнебашское</c:v>
                </c:pt>
                <c:pt idx="19">
                  <c:v>Бурдинское</c:v>
                </c:pt>
                <c:pt idx="20">
                  <c:v>Азьмушкинское</c:v>
                </c:pt>
                <c:pt idx="21">
                  <c:v>Круглопольское</c:v>
                </c:pt>
                <c:pt idx="22">
                  <c:v>Иштеряковское</c:v>
                </c:pt>
              </c:strCache>
            </c:strRef>
          </c:cat>
          <c:val>
            <c:numRef>
              <c:f>Лист1!$B$2:$B$24</c:f>
              <c:numCache>
                <c:formatCode>General</c:formatCode>
                <c:ptCount val="23"/>
                <c:pt idx="0">
                  <c:v>143</c:v>
                </c:pt>
                <c:pt idx="1">
                  <c:v>135</c:v>
                </c:pt>
                <c:pt idx="2">
                  <c:v>117</c:v>
                </c:pt>
                <c:pt idx="3">
                  <c:v>114</c:v>
                </c:pt>
                <c:pt idx="4">
                  <c:v>114</c:v>
                </c:pt>
                <c:pt idx="5">
                  <c:v>108</c:v>
                </c:pt>
                <c:pt idx="6">
                  <c:v>106</c:v>
                </c:pt>
                <c:pt idx="7">
                  <c:v>106</c:v>
                </c:pt>
                <c:pt idx="8">
                  <c:v>105</c:v>
                </c:pt>
                <c:pt idx="9">
                  <c:v>105</c:v>
                </c:pt>
                <c:pt idx="10">
                  <c:v>105</c:v>
                </c:pt>
                <c:pt idx="11">
                  <c:v>103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99</c:v>
                </c:pt>
                <c:pt idx="16">
                  <c:v>98</c:v>
                </c:pt>
                <c:pt idx="17">
                  <c:v>98</c:v>
                </c:pt>
                <c:pt idx="18">
                  <c:v>97</c:v>
                </c:pt>
                <c:pt idx="19">
                  <c:v>91</c:v>
                </c:pt>
                <c:pt idx="20">
                  <c:v>90</c:v>
                </c:pt>
                <c:pt idx="21">
                  <c:v>75</c:v>
                </c:pt>
                <c:pt idx="22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210688"/>
        <c:axId val="70212224"/>
      </c:barChart>
      <c:catAx>
        <c:axId val="70210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70212224"/>
        <c:crosses val="autoZero"/>
        <c:auto val="1"/>
        <c:lblAlgn val="ctr"/>
        <c:lblOffset val="100"/>
        <c:noMultiLvlLbl val="0"/>
      </c:catAx>
      <c:valAx>
        <c:axId val="702122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0210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8162-E4EE-49FF-8FDA-2FA1271BDB70}" type="datetimeFigureOut">
              <a:rPr lang="ru-RU" smtClean="0"/>
              <a:pPr/>
              <a:t>28.02.2011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55843-3AA0-46D1-92A5-49B1DADCA6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097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AF6862-F383-4A6A-AFB8-2995E4AAFE23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FF159E-9067-4231-B0D4-A4423D043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441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AC55-9F3D-46CF-A563-35BE2575D284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BBC89-B0AA-4107-9F01-E1D7A53FE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19A3D-93F0-4A44-BEB7-CA648391CA19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EFDF-1F7E-43CB-9A2C-80C860A78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E7AF5-252D-41D4-928B-5BAE6564A92A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FAC2-B24C-4B90-AA7B-6CF837126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3D99A-462C-47B0-B391-EF178861F2FB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A6B3-9172-424E-9F21-3434E5C3D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EEA7-903C-48DA-93C4-D2747B6EA5E6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C839-4319-43E2-8B1C-B4FC5C4D0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7CD5-D86E-4FB1-8E06-7796E7B45AC3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5A455-F995-447D-A5B2-5BA78F842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7C7A8-EE80-4635-9E3F-1ED4C363E542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A8B6-71E3-40F7-BE9E-AC1B81AED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D978-740A-4BDE-8277-9CC4AACF0047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25039-B56D-46A7-B1AD-557910692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26397-43B0-4749-AEDE-BD1C8A519478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CD2F7-44B2-46B0-A662-B78ED1B1A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CEAD8-4377-46C1-924A-1C5AB2C81DC8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3BC9E-1E4B-482B-97EA-3269E2897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8132A-BF73-435A-8637-A4E4065784D8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8B275-0D07-4AEF-999E-0CB52664D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792D60-9E58-490B-AB03-8B7343208E3B}" type="datetimeFigureOut">
              <a:rPr lang="ru-RU"/>
              <a:pPr>
                <a:defRPr/>
              </a:pPr>
              <a:t>28.02.2011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A505E-A145-4AF2-8590-F79DD7701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8" r:id="rId2"/>
    <p:sldLayoutId id="2147483804" r:id="rId3"/>
    <p:sldLayoutId id="2147483799" r:id="rId4"/>
    <p:sldLayoutId id="2147483800" r:id="rId5"/>
    <p:sldLayoutId id="2147483801" r:id="rId6"/>
    <p:sldLayoutId id="2147483805" r:id="rId7"/>
    <p:sldLayoutId id="2147483806" r:id="rId8"/>
    <p:sldLayoutId id="2147483807" r:id="rId9"/>
    <p:sldLayoutId id="2147483802" r:id="rId10"/>
    <p:sldLayoutId id="2147483808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_____Microsoft_Excel_97-20031.xls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00063" y="2000250"/>
            <a:ext cx="5857875" cy="269398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 участники совещания!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Убедительная просьба, перевести телефоны в бесшумный режим!</a:t>
            </a:r>
            <a:endParaRPr lang="ru-RU"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476250"/>
            <a:ext cx="12350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5852" y="5572140"/>
            <a:ext cx="7715304" cy="10715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393700" dist="228600" dir="2460000" algn="ctr" rotWithShape="0">
              <a:schemeClr val="tx2">
                <a:lumMod val="75000"/>
              </a:scheme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rgbClr val="FFFF00">
                      <a:alpha val="71000"/>
                    </a:srgbClr>
                  </a:outerShdw>
                </a:effectLst>
                <a:latin typeface="+mn-lt"/>
                <a:cs typeface="+mn-cs"/>
              </a:rPr>
              <a:t>Поддержите восстановление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rgbClr val="FFFF00">
                      <a:alpha val="71000"/>
                    </a:srgbClr>
                  </a:outerShdw>
                </a:effectLst>
                <a:latin typeface="+mn-lt"/>
                <a:cs typeface="+mn-cs"/>
              </a:rPr>
              <a:t> исторических памятников г.Булгар и Свияжска. Отправьте </a:t>
            </a:r>
            <a:r>
              <a:rPr lang="en-US" sz="16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rgbClr val="FFFF00">
                      <a:alpha val="71000"/>
                    </a:srgbClr>
                  </a:outerShdw>
                </a:effectLst>
                <a:latin typeface="+mn-lt"/>
                <a:cs typeface="+mn-cs"/>
              </a:rPr>
              <a:t>SMS </a:t>
            </a:r>
            <a:r>
              <a:rPr lang="ru-RU" sz="16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rgbClr val="FFFF00">
                      <a:alpha val="71000"/>
                    </a:srgbClr>
                  </a:outerShdw>
                </a:effectLst>
                <a:latin typeface="+mn-lt"/>
                <a:cs typeface="+mn-cs"/>
              </a:rPr>
              <a:t>на №5075 с указанием Булгар или Свияжск.</a:t>
            </a:r>
          </a:p>
        </p:txBody>
      </p:sp>
      <p:pic>
        <p:nvPicPr>
          <p:cNvPr id="6" name="Рисунок 5" descr="emblem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175" y="4409784"/>
            <a:ext cx="1328812" cy="2106412"/>
          </a:xfrm>
          <a:prstGeom prst="rect">
            <a:avLst/>
          </a:prstGeom>
          <a:effectLst>
            <a:outerShdw blurRad="215900" dist="139700" dir="2520000" algn="ctr" rotWithShape="0">
              <a:schemeClr val="tx2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57950" y="428604"/>
            <a:ext cx="2500330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393700" dist="228600" dir="2460000" algn="ctr" rotWithShape="0">
              <a:schemeClr val="tx2">
                <a:lumMod val="75000"/>
              </a:scheme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rgbClr val="FFFF00">
                      <a:alpha val="71000"/>
                    </a:srgbClr>
                  </a:outerShdw>
                </a:effectLst>
                <a:latin typeface="+mn-lt"/>
                <a:cs typeface="+mn-cs"/>
              </a:rPr>
              <a:t>Время проведения совещаний с руководителями органов местного самоуправления и хозяйствующих субъектов района – еженедельно в понедельник в 9.00ч.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4897467" y="4950634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http://Tukay.tatar.ru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987794"/>
              </p:ext>
            </p:extLst>
          </p:nvPr>
        </p:nvGraphicFramePr>
        <p:xfrm>
          <a:off x="179512" y="1988840"/>
          <a:ext cx="87129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Объем прогнозируемых доходов бюджета СП на 2011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66384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2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Прокладка водопроводных </a:t>
            </a:r>
            <a:r>
              <a:rPr lang="ru-RU" dirty="0" smtClean="0"/>
              <a:t>сетей в  </a:t>
            </a:r>
            <a:r>
              <a:rPr lang="ru-RU" dirty="0"/>
              <a:t>с. </a:t>
            </a:r>
            <a:r>
              <a:rPr lang="ru-RU" dirty="0" smtClean="0"/>
              <a:t>Новотроицкое</a:t>
            </a:r>
            <a:endParaRPr lang="ru-RU" dirty="0"/>
          </a:p>
        </p:txBody>
      </p:sp>
      <p:pic>
        <p:nvPicPr>
          <p:cNvPr id="4" name="Picture 4" descr="IMG_04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140226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08463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Работы по прокладке водопровода </a:t>
            </a:r>
            <a:r>
              <a:rPr lang="ru-RU" sz="4000" dirty="0" smtClean="0"/>
              <a:t>в  </a:t>
            </a:r>
            <a:r>
              <a:rPr lang="ru-RU" sz="4000" dirty="0"/>
              <a:t>с. </a:t>
            </a:r>
            <a:r>
              <a:rPr lang="ru-RU" sz="4000" dirty="0" smtClean="0"/>
              <a:t>Новотроицкое</a:t>
            </a:r>
            <a:endParaRPr lang="ru-RU" sz="4000" dirty="0"/>
          </a:p>
        </p:txBody>
      </p:sp>
      <p:pic>
        <p:nvPicPr>
          <p:cNvPr id="5" name="Picture 6" descr="IMG_04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6103"/>
            <a:ext cx="8265758" cy="4676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4697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04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4667250" cy="622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1628800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Водозабор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</a:t>
            </a:r>
            <a:r>
              <a:rPr lang="ru-RU" sz="4000" dirty="0"/>
              <a:t>с  ВНБ    </a:t>
            </a:r>
            <a:br>
              <a:rPr lang="ru-RU" sz="4000" dirty="0"/>
            </a:br>
            <a:r>
              <a:rPr lang="ru-RU" sz="4000" dirty="0"/>
              <a:t>      в </a:t>
            </a:r>
            <a:r>
              <a:rPr lang="ru-RU" sz="4000" dirty="0" err="1"/>
              <a:t>н.п</a:t>
            </a:r>
            <a:r>
              <a:rPr lang="ru-RU" sz="4000" dirty="0"/>
              <a:t>. Калиновка</a:t>
            </a:r>
          </a:p>
        </p:txBody>
      </p:sp>
    </p:spTree>
    <p:extLst>
      <p:ext uri="{BB962C8B-B14F-4D97-AF65-F5344CB8AC3E}">
        <p14:creationId xmlns:p14="http://schemas.microsoft.com/office/powerpoint/2010/main" val="345924547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7000"/>
            <a:extLst/>
          </a:blip>
          <a:stretch>
            <a:fillRect/>
          </a:stretch>
        </p:blipFill>
        <p:spPr>
          <a:xfrm>
            <a:off x="428596" y="2214554"/>
            <a:ext cx="8297640" cy="4254524"/>
          </a:xfrm>
          <a:effectLst>
            <a:softEdge rad="112500"/>
          </a:effectLst>
        </p:spPr>
      </p:pic>
      <p:sp>
        <p:nvSpPr>
          <p:cNvPr id="2457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Деревня </a:t>
            </a:r>
            <a:r>
              <a:rPr lang="ru-RU" b="1" dirty="0" err="1" smtClean="0">
                <a:solidFill>
                  <a:schemeClr val="bg1"/>
                </a:solidFill>
              </a:rPr>
              <a:t>Суровка</a:t>
            </a:r>
            <a:r>
              <a:rPr lang="ru-RU" b="1" dirty="0" smtClean="0">
                <a:solidFill>
                  <a:schemeClr val="bg1"/>
                </a:solidFill>
              </a:rPr>
              <a:t>, ул. </a:t>
            </a:r>
            <a:r>
              <a:rPr lang="ru-RU" sz="5400" b="1" dirty="0" smtClean="0">
                <a:solidFill>
                  <a:schemeClr val="bg1"/>
                </a:solidFill>
              </a:rPr>
              <a:t>1</a:t>
            </a:r>
            <a:r>
              <a:rPr lang="ru-RU" b="1" dirty="0" smtClean="0">
                <a:solidFill>
                  <a:schemeClr val="bg1"/>
                </a:solidFill>
              </a:rPr>
              <a:t> Мая Фасад после </a:t>
            </a:r>
            <a:r>
              <a:rPr lang="ru-RU" b="1" dirty="0" err="1" smtClean="0">
                <a:solidFill>
                  <a:schemeClr val="bg1"/>
                </a:solidFill>
              </a:rPr>
              <a:t>кап.ремонта</a:t>
            </a:r>
            <a:endParaRPr lang="ru-RU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8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625" y="1857375"/>
          <a:ext cx="8286750" cy="426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4" imgW="8291279" imgH="4267570" progId="Excel.Sheet.8">
                  <p:embed/>
                </p:oleObj>
              </mc:Choice>
              <mc:Fallback>
                <p:oleObj r:id="rId4" imgW="8291279" imgH="4267570" progId="Excel.Sheet.8">
                  <p:embed/>
                  <p:pic>
                    <p:nvPicPr>
                      <p:cNvPr id="0" name="Picture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857375"/>
                        <a:ext cx="8286750" cy="426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447800"/>
          </a:xfrm>
        </p:spPr>
        <p:txBody>
          <a:bodyPr/>
          <a:lstStyle/>
          <a:p>
            <a:r>
              <a:rPr lang="ru-RU" sz="3600" smtClean="0"/>
              <a:t>Выделенные средства на проведение капитального ремонта 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1378365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5000"/>
            <a:extLst/>
          </a:blip>
          <a:stretch>
            <a:fillRect/>
          </a:stretch>
        </p:blipFill>
        <p:spPr>
          <a:xfrm>
            <a:off x="500034" y="2071678"/>
            <a:ext cx="8289129" cy="4357718"/>
          </a:xfrm>
          <a:effectLst>
            <a:softEdge rad="112500"/>
          </a:effectLst>
        </p:spPr>
      </p:pic>
      <p:sp>
        <p:nvSpPr>
          <p:cNvPr id="2867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bg1"/>
                </a:solidFill>
              </a:rPr>
              <a:t>Ул. Ленина, 5 </a:t>
            </a:r>
            <a:br>
              <a:rPr lang="ru-RU" sz="4800" b="1" smtClean="0">
                <a:solidFill>
                  <a:schemeClr val="bg1"/>
                </a:solidFill>
              </a:rPr>
            </a:br>
            <a:r>
              <a:rPr lang="ru-RU" sz="4800" b="1" smtClean="0">
                <a:solidFill>
                  <a:schemeClr val="bg1"/>
                </a:solidFill>
              </a:rPr>
              <a:t>После кап.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229615632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548680"/>
            <a:ext cx="7056784" cy="2136775"/>
          </a:xfrm>
        </p:spPr>
        <p:txBody>
          <a:bodyPr rtlCol="0">
            <a:noAutofit/>
          </a:bodyPr>
          <a:lstStyle/>
          <a:p>
            <a:pPr algn="r"/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задачах стоящих перед Новотроицким сельским поселением в 2011 году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4653136"/>
            <a:ext cx="8676456" cy="1757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Волкова Рима </a:t>
            </a:r>
            <a:r>
              <a:rPr lang="ru-RU" sz="32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Раисовна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Глава Новотроицкого сельского поселения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60350"/>
            <a:ext cx="12366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5290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65125"/>
            <a:ext cx="41132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875" y="2133600"/>
            <a:ext cx="6119813" cy="2735263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муниципальный район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755650" y="5865813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февраля 2011 г.</a:t>
            </a:r>
            <a:endParaRPr lang="ru-RU"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860032" y="6168231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http://Tukay.tatar.ru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65125"/>
            <a:ext cx="41132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875" y="2133600"/>
            <a:ext cx="6119813" cy="2735263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муниципальный район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755650" y="5865813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февраля 2011 г.</a:t>
            </a:r>
            <a:endParaRPr lang="ru-RU"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860032" y="6168231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http://Tukay.tatar.ru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86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548680"/>
            <a:ext cx="6408712" cy="2136775"/>
          </a:xfrm>
        </p:spPr>
        <p:txBody>
          <a:bodyPr rtlCol="0">
            <a:noAutofit/>
          </a:bodyPr>
          <a:lstStyle/>
          <a:p>
            <a:pPr algn="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состоянии сбора платежей за жилищно-коммунальные услуги в 2010 году и январе 2011 года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4653136"/>
            <a:ext cx="8676456" cy="1757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Игнатьева Валентина Васильевна</a:t>
            </a:r>
          </a:p>
          <a:p>
            <a:pPr algn="l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Руководитель ООО 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Тукаейжилсервис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60350"/>
            <a:ext cx="12366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93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1459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Начисления и оплата квартплаты по району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млн.рублей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82587663"/>
              </p:ext>
            </p:extLst>
          </p:nvPr>
        </p:nvGraphicFramePr>
        <p:xfrm>
          <a:off x="107504" y="980728"/>
          <a:ext cx="8784976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778304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64259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Сбор платежей по сельским поселениям за 2010 год (%)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13543519"/>
              </p:ext>
            </p:extLst>
          </p:nvPr>
        </p:nvGraphicFramePr>
        <p:xfrm>
          <a:off x="179512" y="908720"/>
          <a:ext cx="871296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522830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002629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Сбор платежей по сельским поселениям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за январь 2011 года (%)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26193955"/>
              </p:ext>
            </p:extLst>
          </p:nvPr>
        </p:nvGraphicFramePr>
        <p:xfrm>
          <a:off x="179512" y="908720"/>
          <a:ext cx="871296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732313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8660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Об оплате за установку газового оборудования (тыс.рублей)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30991"/>
              </p:ext>
            </p:extLst>
          </p:nvPr>
        </p:nvGraphicFramePr>
        <p:xfrm>
          <a:off x="395536" y="1397000"/>
          <a:ext cx="8424936" cy="4696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Населенный пункт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Долг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Татарстан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420,6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Комсомолец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59,6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Кама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27,4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Биклянь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151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Новый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766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Калмаш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360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Суровка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17,9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181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Всего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1802,3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25961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548680"/>
            <a:ext cx="6408712" cy="2136775"/>
          </a:xfrm>
        </p:spPr>
        <p:txBody>
          <a:bodyPr rtlCol="0">
            <a:noAutofit/>
          </a:bodyPr>
          <a:lstStyle/>
          <a:p>
            <a:pPr algn="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состоянии сбора платежей за жилищно-коммунальные услуги в 2010 году и январе 2011 года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4653136"/>
            <a:ext cx="8676456" cy="1757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Игнатьева Валентина Васильевна</a:t>
            </a:r>
          </a:p>
          <a:p>
            <a:pPr algn="l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Руководитель ООО 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Тукаейжилсервис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60350"/>
            <a:ext cx="12366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7499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65125"/>
            <a:ext cx="41132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875" y="2133600"/>
            <a:ext cx="6119813" cy="2735263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муниципальный район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755650" y="5865813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февраля 2011 г.</a:t>
            </a:r>
            <a:endParaRPr lang="ru-RU"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860032" y="6168231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http://Tukay.tatar.ru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78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768010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545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704856" cy="2136775"/>
          </a:xfrm>
        </p:spPr>
        <p:txBody>
          <a:bodyPr rtlCol="0">
            <a:noAutofit/>
          </a:bodyPr>
          <a:lstStyle/>
          <a:p>
            <a:pPr algn="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подготовке семян к </a:t>
            </a:r>
            <a:b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весеннему севу 2011 года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4653136"/>
            <a:ext cx="8676456" cy="1757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Салахутдинов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Назим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Минневалиевич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Начальник Тукаевского межрайонного отдела филиала ФГУ 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Россельхозцентр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» РТ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60350"/>
            <a:ext cx="12366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927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320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010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080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356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260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1307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499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50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376525"/>
              </p:ext>
            </p:extLst>
          </p:nvPr>
        </p:nvGraphicFramePr>
        <p:xfrm>
          <a:off x="251520" y="1021650"/>
          <a:ext cx="8715437" cy="557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315"/>
                <a:gridCol w="1417422"/>
                <a:gridCol w="1414070"/>
                <a:gridCol w="1961315"/>
                <a:gridCol w="1961315"/>
              </a:tblGrid>
              <a:tr h="3191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КФХ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Яровая пшеница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Ячмень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Потребность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имеется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Потребность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имеется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Челны-Овощи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138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174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2480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Гигант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1750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2750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1240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1800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Камский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1150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1020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1570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Продкорпорация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1400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2300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4270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4270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Алмаз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4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7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Биклянь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1600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2717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2318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0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Ярыш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1900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1790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1600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2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Сайдашева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3500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8717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2950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2390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58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Чачкале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Камская</a:t>
                      </a:r>
                      <a:r>
                        <a:rPr lang="ru-RU" sz="1400" baseline="0" dirty="0" smtClean="0"/>
                        <a:t> Нива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3840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3500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7100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6700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А/Ф КАМА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23240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25194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9100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9100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КФХ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8402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6172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5696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4045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 району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47210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63510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36029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38573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2537"/>
          </a:xfrm>
        </p:spPr>
        <p:txBody>
          <a:bodyPr/>
          <a:lstStyle/>
          <a:p>
            <a:r>
              <a:rPr lang="ru-RU" sz="2400" dirty="0" smtClean="0"/>
              <a:t>Обеспеченность семенами хозяйств под урожай 2011 г.(</a:t>
            </a:r>
            <a:r>
              <a:rPr lang="ru-RU" sz="2400" dirty="0" err="1" smtClean="0"/>
              <a:t>ц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83785"/>
              </p:ext>
            </p:extLst>
          </p:nvPr>
        </p:nvGraphicFramePr>
        <p:xfrm>
          <a:off x="251520" y="1021650"/>
          <a:ext cx="8715437" cy="557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315"/>
                <a:gridCol w="1417422"/>
                <a:gridCol w="1414070"/>
                <a:gridCol w="1961315"/>
                <a:gridCol w="1961315"/>
              </a:tblGrid>
              <a:tr h="319118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КФХ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Горох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Овес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Потребность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имеется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Потребность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имеется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Челны-Овощи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1050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Гигант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Камский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Продкорпорация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Алмаз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4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7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Биклянь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0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Ярыш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810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2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Сайдашева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940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660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58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Чачкале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160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Камская</a:t>
                      </a:r>
                      <a:r>
                        <a:rPr lang="ru-RU" sz="1400" baseline="0" dirty="0" smtClean="0"/>
                        <a:t> Нива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490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А/Ф КАМА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2170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2450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КФХ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297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437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 району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6587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4897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4997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4340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52537"/>
          </a:xfrm>
        </p:spPr>
        <p:txBody>
          <a:bodyPr/>
          <a:lstStyle/>
          <a:p>
            <a:r>
              <a:rPr lang="ru-RU" sz="2400" dirty="0" smtClean="0"/>
              <a:t>Обеспеченность семенами хозяйств под урожай 2011 г.(</a:t>
            </a:r>
            <a:r>
              <a:rPr lang="ru-RU" sz="2400" dirty="0" err="1" smtClean="0"/>
              <a:t>ц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81746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435822"/>
              </p:ext>
            </p:extLst>
          </p:nvPr>
        </p:nvGraphicFramePr>
        <p:xfrm>
          <a:off x="683568" y="1052736"/>
          <a:ext cx="7344816" cy="536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448272"/>
                <a:gridCol w="2448272"/>
              </a:tblGrid>
              <a:tr h="3191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КФХ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Избыток(+), недостаток(-)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Челны-Овощи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1580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Гигант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1540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Камский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1150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Продкорпорация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Алмаз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4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7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Биклянь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745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0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Ярыш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2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Сайдашева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2947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58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Чачкале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342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Камская</a:t>
                      </a:r>
                      <a:r>
                        <a:rPr lang="ru-RU" sz="1400" baseline="0" dirty="0" smtClean="0"/>
                        <a:t> Нива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715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А/Ф КАМА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2234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КФХ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5285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 району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11088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52537"/>
          </a:xfrm>
        </p:spPr>
        <p:txBody>
          <a:bodyPr/>
          <a:lstStyle/>
          <a:p>
            <a:r>
              <a:rPr lang="ru-RU" sz="2400" dirty="0" smtClean="0"/>
              <a:t>Обеспеченность семенами хозяйств под урожай 2011 г.(</a:t>
            </a:r>
            <a:r>
              <a:rPr lang="ru-RU" sz="2400" dirty="0" err="1" smtClean="0"/>
              <a:t>ц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803063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65125"/>
            <a:ext cx="41132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875" y="2133600"/>
            <a:ext cx="6119813" cy="2735263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Тукаевский муниципальный район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755650" y="5865813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февраля 2011 г.</a:t>
            </a:r>
            <a:endParaRPr lang="ru-RU"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860032" y="6168231"/>
            <a:ext cx="3960813" cy="6048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http://Tukay.tatar.ru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33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548680"/>
            <a:ext cx="7056784" cy="2136775"/>
          </a:xfrm>
        </p:spPr>
        <p:txBody>
          <a:bodyPr rtlCol="0">
            <a:noAutofit/>
          </a:bodyPr>
          <a:lstStyle/>
          <a:p>
            <a:pPr algn="r"/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задачах стоящих перед Новотроицким сельским поселением в 2011 году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4653136"/>
            <a:ext cx="8676456" cy="1757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Волкова Рима </a:t>
            </a:r>
            <a:r>
              <a:rPr lang="ru-RU" sz="32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Раисовна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Глава Новотроицкого сельского поселения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60350"/>
            <a:ext cx="12366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195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542817"/>
              </p:ext>
            </p:extLst>
          </p:nvPr>
        </p:nvGraphicFramePr>
        <p:xfrm>
          <a:off x="179513" y="1484784"/>
          <a:ext cx="8813824" cy="51055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53223"/>
                <a:gridCol w="1383989"/>
                <a:gridCol w="1311147"/>
                <a:gridCol w="1165465"/>
              </a:tblGrid>
              <a:tr h="4385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Утв. план</a:t>
                      </a:r>
                      <a:r>
                        <a:rPr lang="ru-RU" sz="1600" baseline="0" dirty="0" smtClean="0"/>
                        <a:t> на 2011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Исполнение за 2011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% </a:t>
                      </a:r>
                      <a:r>
                        <a:rPr lang="ru-RU" sz="1600" dirty="0" err="1" smtClean="0"/>
                        <a:t>исп</a:t>
                      </a:r>
                      <a:r>
                        <a:rPr lang="ru-RU" sz="1600" dirty="0" smtClean="0"/>
                        <a:t>-я</a:t>
                      </a:r>
                      <a:endParaRPr lang="ru-RU" sz="1600" dirty="0"/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Налоговые</a:t>
                      </a:r>
                      <a:r>
                        <a:rPr lang="ru-RU" sz="1600" baseline="0" dirty="0" smtClean="0"/>
                        <a:t> и неналоговые доходы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880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1237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141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Налог на доходы физических лиц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592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915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155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Налог на имущество физ.</a:t>
                      </a:r>
                      <a:r>
                        <a:rPr lang="ru-RU" sz="1600" baseline="0" dirty="0" smtClean="0"/>
                        <a:t> лиц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Земельный налог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178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---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Гос. пошлина</a:t>
                      </a:r>
                      <a:r>
                        <a:rPr lang="ru-RU" sz="1600" baseline="0" dirty="0" smtClean="0"/>
                        <a:t> за совершение нотариальных действий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---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---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Доходы, получаемые в виде арендной платы</a:t>
                      </a:r>
                      <a:r>
                        <a:rPr lang="ru-RU" sz="1600" baseline="0" dirty="0" smtClean="0"/>
                        <a:t> за земельные участки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88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Доходы от продажи</a:t>
                      </a:r>
                      <a:r>
                        <a:rPr lang="ru-RU" sz="1600" baseline="0" dirty="0" smtClean="0"/>
                        <a:t> земельных участков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135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68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Прочие доходы от оказания</a:t>
                      </a:r>
                      <a:r>
                        <a:rPr lang="ru-RU" sz="1600" baseline="0" dirty="0" smtClean="0"/>
                        <a:t> платных услуг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---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---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Безвозмездные поступления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859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 доходов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880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1237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141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537"/>
          </a:xfrm>
        </p:spPr>
        <p:txBody>
          <a:bodyPr/>
          <a:lstStyle/>
          <a:p>
            <a:r>
              <a:rPr lang="ru-RU" sz="3600" dirty="0" smtClean="0"/>
              <a:t>Исполнение утвержденных доходов бюджета СП за январь 2011 г.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92825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сполнительный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3920</TotalTime>
  <Words>707</Words>
  <Application>Microsoft Office PowerPoint</Application>
  <PresentationFormat>Экран (4:3)</PresentationFormat>
  <Paragraphs>369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Волна</vt:lpstr>
      <vt:lpstr>Лист Microsoft Excel 97-2003</vt:lpstr>
      <vt:lpstr>Презентация PowerPoint</vt:lpstr>
      <vt:lpstr>Тукаевский муниципальный район</vt:lpstr>
      <vt:lpstr>О подготовке семян к  весеннему севу 2011 года</vt:lpstr>
      <vt:lpstr>Обеспеченность семенами хозяйств под урожай 2011 г.(ц)</vt:lpstr>
      <vt:lpstr>Обеспеченность семенами хозяйств под урожай 2011 г.(ц)</vt:lpstr>
      <vt:lpstr>Обеспеченность семенами хозяйств под урожай 2011 г.(ц)</vt:lpstr>
      <vt:lpstr>Тукаевский муниципальный район</vt:lpstr>
      <vt:lpstr>О задачах стоящих перед Новотроицким сельским поселением в 2011 году</vt:lpstr>
      <vt:lpstr>Исполнение утвержденных доходов бюджета СП за январь 2011 г.</vt:lpstr>
      <vt:lpstr>Объем прогнозируемых доходов бюджета СП на 2011 г.</vt:lpstr>
      <vt:lpstr>Презентация PowerPoint</vt:lpstr>
      <vt:lpstr>Презентация PowerPoint</vt:lpstr>
      <vt:lpstr>Прокладка водопроводных сетей в  с. Новотроицкое</vt:lpstr>
      <vt:lpstr>Работы по прокладке водопровода в  с. Новотроицкое</vt:lpstr>
      <vt:lpstr>Презентация PowerPoint</vt:lpstr>
      <vt:lpstr>Деревня Суровка, ул. 1 Мая Фасад после кап.ремонта</vt:lpstr>
      <vt:lpstr>Выделенные средства на проведение капитального ремонта (млн. руб.)</vt:lpstr>
      <vt:lpstr>Ул. Ленина, 5  После кап. ремонта</vt:lpstr>
      <vt:lpstr>О задачах стоящих перед Новотроицким сельским поселением в 2011 году</vt:lpstr>
      <vt:lpstr>Тукаевский муниципальный район</vt:lpstr>
      <vt:lpstr>О состоянии сбора платежей за жилищно-коммунальные услуги в 2010 году и январе 2011 года</vt:lpstr>
      <vt:lpstr>Начисления и оплата квартплаты по району (млн.рублей)</vt:lpstr>
      <vt:lpstr>Сбор платежей по сельским поселениям за 2010 год (%)</vt:lpstr>
      <vt:lpstr>Сбор платежей по сельским поселениям  за январь 2011 года (%)</vt:lpstr>
      <vt:lpstr>Об оплате за установку газового оборудования (тыс.рублей)</vt:lpstr>
      <vt:lpstr>О состоянии сбора платежей за жилищно-коммунальные услуги в 2010 году и январе 2011 года</vt:lpstr>
      <vt:lpstr>Тукаевский муниципальный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Тукаевский муниципальный район</dc:title>
  <dc:creator>Админ</dc:creator>
  <cp:lastModifiedBy>It-otdel</cp:lastModifiedBy>
  <cp:revision>484</cp:revision>
  <cp:lastPrinted>2011-02-04T10:25:15Z</cp:lastPrinted>
  <dcterms:created xsi:type="dcterms:W3CDTF">2010-08-13T03:49:00Z</dcterms:created>
  <dcterms:modified xsi:type="dcterms:W3CDTF">2011-02-28T05:39:13Z</dcterms:modified>
</cp:coreProperties>
</file>